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79" autoAdjust="0"/>
    <p:restoredTop sz="95208" autoAdjust="0"/>
  </p:normalViewPr>
  <p:slideViewPr>
    <p:cSldViewPr>
      <p:cViewPr varScale="1">
        <p:scale>
          <a:sx n="54" d="100"/>
          <a:sy n="54" d="100"/>
        </p:scale>
        <p:origin x="82" y="3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DA_Project\Accenture\cleaned_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ubham\Downloads\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A_Project\Accenture\Task%203_Final%20Content%20Data%20se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Top 5 Categories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cleaned_data!$B$1</c:f>
              <c:strCache>
                <c:ptCount val="1"/>
                <c:pt idx="0">
                  <c:v>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cleaned_data!$A$2:$A$6</c:f>
              <c:strCache>
                <c:ptCount val="5"/>
                <c:pt idx="0">
                  <c:v>Animals</c:v>
                </c:pt>
                <c:pt idx="1">
                  <c:v>science</c:v>
                </c:pt>
                <c:pt idx="2">
                  <c:v>healthy eating</c:v>
                </c:pt>
                <c:pt idx="3">
                  <c:v>technology</c:v>
                </c:pt>
                <c:pt idx="4">
                  <c:v>food</c:v>
                </c:pt>
              </c:strCache>
            </c:strRef>
          </c:cat>
          <c:val>
            <c:numRef>
              <c:f>cleaned_data!$B$2:$B$6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AF66-4244-A1E8-01D8AE73C4C6}"/>
            </c:ext>
          </c:extLst>
        </c:ser>
        <c:dLbls>
          <c:dLblPos val="outEnd"/>
          <c:showLegendKey val="0"/>
          <c:showVal val="1"/>
          <c:showCatName val="0"/>
          <c:showSerName val="0"/>
          <c:showPercent val="0"/>
          <c:showBubbleSize val="0"/>
        </c:dLbls>
        <c:gapWidth val="219"/>
        <c:overlap val="-27"/>
        <c:axId val="2102021279"/>
        <c:axId val="2044042527"/>
      </c:barChart>
      <c:catAx>
        <c:axId val="210202127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Category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4042527"/>
        <c:crosses val="autoZero"/>
        <c:auto val="1"/>
        <c:lblAlgn val="ctr"/>
        <c:lblOffset val="100"/>
        <c:noMultiLvlLbl val="0"/>
      </c:catAx>
      <c:valAx>
        <c:axId val="20440425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aseline="0" dirty="0"/>
                  <a:t>Aggregate Score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021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set.csv]Categories!PivotTable16</c:name>
    <c:fmtId val="16"/>
  </c:pivotSource>
  <c:chart>
    <c:autoTitleDeleted val="1"/>
    <c:pivotFmts>
      <c:pivotFmt>
        <c:idx val="0"/>
        <c:spPr>
          <a:solidFill>
            <a:schemeClr val="accent1"/>
          </a:solidFill>
          <a:ln w="19050">
            <a:solidFill>
              <a:schemeClr val="lt1"/>
            </a:solidFill>
          </a:ln>
          <a:effectLst/>
        </c:spPr>
        <c:marker>
          <c:symbol val="circle"/>
          <c:size val="5"/>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marker>
          <c:symbol val="none"/>
        </c:marke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s>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set.xlsx]Task 3_Final Content Data set!PivotTable2</c:name>
    <c:fmtId val="11"/>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Total Posts Per Month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1"/>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
        <c:idx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pivotFmt>
    </c:pivotFmts>
    <c:plotArea>
      <c:layout>
        <c:manualLayout>
          <c:layoutTarget val="inner"/>
          <c:xMode val="edge"/>
          <c:yMode val="edge"/>
          <c:x val="6.7271149115027337E-2"/>
          <c:y val="7.6923766338660562E-2"/>
          <c:w val="0.85694198373377251"/>
          <c:h val="0.83080054052651309"/>
        </c:manualLayout>
      </c:layout>
      <c:lineChart>
        <c:grouping val="standard"/>
        <c:varyColors val="0"/>
        <c:ser>
          <c:idx val="0"/>
          <c:order val="0"/>
          <c:tx>
            <c:strRef>
              <c:f>'Task 3_Final Content Data set'!$S$4</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'Task 3_Final Content Data set'!$R$5:$R$17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'Task 3_Final Content Data set'!$S$5:$S$17</c:f>
              <c:numCache>
                <c:formatCode>General</c:formatCode>
                <c:ptCount val="12"/>
                <c:pt idx="0">
                  <c:v>2126</c:v>
                </c:pt>
                <c:pt idx="1">
                  <c:v>1914</c:v>
                </c:pt>
                <c:pt idx="2">
                  <c:v>2012</c:v>
                </c:pt>
                <c:pt idx="3">
                  <c:v>1974</c:v>
                </c:pt>
                <c:pt idx="4">
                  <c:v>2138</c:v>
                </c:pt>
                <c:pt idx="5">
                  <c:v>2021</c:v>
                </c:pt>
                <c:pt idx="6">
                  <c:v>2070</c:v>
                </c:pt>
                <c:pt idx="7">
                  <c:v>2114</c:v>
                </c:pt>
                <c:pt idx="8">
                  <c:v>2022</c:v>
                </c:pt>
                <c:pt idx="9">
                  <c:v>2056</c:v>
                </c:pt>
                <c:pt idx="10">
                  <c:v>2034</c:v>
                </c:pt>
                <c:pt idx="11">
                  <c:v>2092</c:v>
                </c:pt>
              </c:numCache>
            </c:numRef>
          </c:val>
          <c:smooth val="0"/>
          <c:extLst>
            <c:ext xmlns:c16="http://schemas.microsoft.com/office/drawing/2014/chart" uri="{C3380CC4-5D6E-409C-BE32-E72D297353CC}">
              <c16:uniqueId val="{00000000-EDD1-44A0-B52C-AFA0BEBF6D24}"/>
            </c:ext>
          </c:extLst>
        </c:ser>
        <c:dLbls>
          <c:showLegendKey val="0"/>
          <c:showVal val="0"/>
          <c:showCatName val="0"/>
          <c:showSerName val="0"/>
          <c:showPercent val="0"/>
          <c:showBubbleSize val="0"/>
        </c:dLbls>
        <c:smooth val="0"/>
        <c:axId val="437277999"/>
        <c:axId val="196315583"/>
      </c:lineChart>
      <c:catAx>
        <c:axId val="437277999"/>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Months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315583"/>
        <c:crosses val="autoZero"/>
        <c:auto val="1"/>
        <c:lblAlgn val="ctr"/>
        <c:lblOffset val="100"/>
        <c:noMultiLvlLbl val="0"/>
      </c:catAx>
      <c:valAx>
        <c:axId val="196315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Count of Posts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72779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431438" y="629692"/>
            <a:ext cx="8461522" cy="8028200"/>
            <a:chOff x="385761" y="386656"/>
            <a:chExt cx="11282030" cy="10704266"/>
          </a:xfrm>
        </p:grpSpPr>
        <p:grpSp>
          <p:nvGrpSpPr>
            <p:cNvPr id="21" name="Group 21"/>
            <p:cNvGrpSpPr>
              <a:grpSpLocks noChangeAspect="1"/>
            </p:cNvGrpSpPr>
            <p:nvPr/>
          </p:nvGrpSpPr>
          <p:grpSpPr>
            <a:xfrm>
              <a:off x="1931834" y="1354967"/>
              <a:ext cx="9735957" cy="973595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396140" y="376277"/>
              <a:ext cx="9735955" cy="9756714"/>
            </a:xfrm>
            <a:prstGeom prst="rect">
              <a:avLst/>
            </a:prstGeom>
          </p:spPr>
        </p:pic>
      </p:grpSp>
      <p:sp>
        <p:nvSpPr>
          <p:cNvPr id="26" name="TextBox 25">
            <a:extLst>
              <a:ext uri="{FF2B5EF4-FFF2-40B4-BE49-F238E27FC236}">
                <a16:creationId xmlns:a16="http://schemas.microsoft.com/office/drawing/2014/main" id="{C00E968C-5699-46E8-AA24-DC082CA77677}"/>
              </a:ext>
            </a:extLst>
          </p:cNvPr>
          <p:cNvSpPr txBox="1"/>
          <p:nvPr/>
        </p:nvSpPr>
        <p:spPr>
          <a:xfrm>
            <a:off x="3528812" y="4532026"/>
            <a:ext cx="3982898" cy="646331"/>
          </a:xfrm>
          <a:prstGeom prst="rect">
            <a:avLst/>
          </a:prstGeom>
          <a:noFill/>
        </p:spPr>
        <p:txBody>
          <a:bodyPr wrap="square" rtlCol="0">
            <a:spAutoFit/>
          </a:bodyPr>
          <a:lstStyle/>
          <a:p>
            <a:r>
              <a:rPr lang="en-IN" sz="3600" i="1" dirty="0">
                <a:solidFill>
                  <a:schemeClr val="bg1"/>
                </a:solidFill>
                <a:latin typeface="Calibri" panose="020F0502020204030204" pitchFamily="34" charset="0"/>
              </a:rPr>
              <a:t>For Social Buzz</a:t>
            </a:r>
          </a:p>
        </p:txBody>
      </p:sp>
      <p:sp>
        <p:nvSpPr>
          <p:cNvPr id="24" name="TextBox 24"/>
          <p:cNvSpPr txBox="1"/>
          <p:nvPr/>
        </p:nvSpPr>
        <p:spPr>
          <a:xfrm>
            <a:off x="2312375" y="3305349"/>
            <a:ext cx="5482998" cy="1291059"/>
          </a:xfrm>
          <a:prstGeom prst="rect">
            <a:avLst/>
          </a:prstGeom>
        </p:spPr>
        <p:txBody>
          <a:bodyPr wrap="square" lIns="0" tIns="0" rIns="0" bIns="0" rtlCol="0" anchor="t">
            <a:spAutoFit/>
          </a:bodyPr>
          <a:lstStyle/>
          <a:p>
            <a:pPr algn="ctr">
              <a:lnSpc>
                <a:spcPts val="11059"/>
              </a:lnSpc>
            </a:pPr>
            <a:r>
              <a:rPr lang="en-US" sz="6600" spc="-105" dirty="0">
                <a:solidFill>
                  <a:srgbClr val="FFFFFF"/>
                </a:solidFill>
                <a:latin typeface="Calibri" panose="020F0502020204030204"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Calibri" panose="020F050202020403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8774"/>
            <a:chOff x="0" y="-47625"/>
            <a:chExt cx="7569956" cy="1171699"/>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Calibri" panose="020F0502020204030204"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Calibri" panose="020F0502020204030204"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8774"/>
            <a:chOff x="0" y="-47625"/>
            <a:chExt cx="7569956" cy="1171699"/>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Calibri" panose="020F0502020204030204"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Calibri" panose="020F0502020204030204" pitchFamily="34" charset="0"/>
              </a:endParaRPr>
            </a:p>
          </p:txBody>
        </p:sp>
      </p:grpSp>
      <p:sp>
        <p:nvSpPr>
          <p:cNvPr id="18" name="TextBox 17">
            <a:extLst>
              <a:ext uri="{FF2B5EF4-FFF2-40B4-BE49-F238E27FC236}">
                <a16:creationId xmlns:a16="http://schemas.microsoft.com/office/drawing/2014/main" id="{4F04B0F9-600F-4884-8388-536FAF652780}"/>
              </a:ext>
            </a:extLst>
          </p:cNvPr>
          <p:cNvSpPr txBox="1"/>
          <p:nvPr/>
        </p:nvSpPr>
        <p:spPr>
          <a:xfrm>
            <a:off x="10972801" y="1988879"/>
            <a:ext cx="6629400" cy="1569660"/>
          </a:xfrm>
          <a:prstGeom prst="rect">
            <a:avLst/>
          </a:prstGeom>
          <a:noFill/>
        </p:spPr>
        <p:txBody>
          <a:bodyPr wrap="square" rtlCol="0">
            <a:spAutoFit/>
          </a:bodyPr>
          <a:lstStyle/>
          <a:p>
            <a:r>
              <a:rPr lang="en-US" sz="2400" b="1" dirty="0"/>
              <a:t>ANALYSIS</a:t>
            </a:r>
            <a:endParaRPr lang="en-US" sz="2400" dirty="0"/>
          </a:p>
          <a:p>
            <a:r>
              <a:rPr lang="en-US" sz="2400" dirty="0"/>
              <a:t>Animals and science are the two most popular</a:t>
            </a:r>
          </a:p>
          <a:p>
            <a:r>
              <a:rPr lang="en-US" sz="2400" dirty="0"/>
              <a:t>categories of content, showing that people enjoy</a:t>
            </a:r>
          </a:p>
          <a:p>
            <a:r>
              <a:rPr lang="en-US" sz="2400" dirty="0"/>
              <a:t>"real-life" and "factual" content the most.</a:t>
            </a:r>
          </a:p>
        </p:txBody>
      </p:sp>
      <p:sp>
        <p:nvSpPr>
          <p:cNvPr id="29" name="TextBox 28">
            <a:extLst>
              <a:ext uri="{FF2B5EF4-FFF2-40B4-BE49-F238E27FC236}">
                <a16:creationId xmlns:a16="http://schemas.microsoft.com/office/drawing/2014/main" id="{540A16B4-CA04-4953-873F-0E8E935DAD2D}"/>
              </a:ext>
            </a:extLst>
          </p:cNvPr>
          <p:cNvSpPr txBox="1"/>
          <p:nvPr/>
        </p:nvSpPr>
        <p:spPr>
          <a:xfrm>
            <a:off x="10972800" y="4082054"/>
            <a:ext cx="6857999" cy="2677656"/>
          </a:xfrm>
          <a:prstGeom prst="rect">
            <a:avLst/>
          </a:prstGeom>
          <a:noFill/>
        </p:spPr>
        <p:txBody>
          <a:bodyPr wrap="square" rtlCol="0">
            <a:spAutoFit/>
          </a:bodyPr>
          <a:lstStyle/>
          <a:p>
            <a:r>
              <a:rPr lang="en-US" sz="2400" b="1" dirty="0"/>
              <a:t>INSIGHT</a:t>
            </a:r>
          </a:p>
          <a:p>
            <a:r>
              <a:rPr lang="en-US" sz="2400" dirty="0"/>
              <a:t>Food is a common theme with the top 5 categories</a:t>
            </a:r>
          </a:p>
          <a:p>
            <a:r>
              <a:rPr lang="en-US" sz="2400" dirty="0"/>
              <a:t>with "Healthy Eating" ranking the highest. This may</a:t>
            </a:r>
          </a:p>
          <a:p>
            <a:r>
              <a:rPr lang="en-US" sz="2400" dirty="0"/>
              <a:t>give an indication to the audience within your user</a:t>
            </a:r>
          </a:p>
          <a:p>
            <a:r>
              <a:rPr lang="en-US" sz="2400" dirty="0"/>
              <a:t>base. You could use this insight to create a</a:t>
            </a:r>
          </a:p>
          <a:p>
            <a:r>
              <a:rPr lang="en-US" sz="2400" dirty="0"/>
              <a:t>campaign and work with healthy eating brands to</a:t>
            </a:r>
          </a:p>
          <a:p>
            <a:r>
              <a:rPr lang="en-US" sz="2400" dirty="0"/>
              <a:t>boost user engagement.</a:t>
            </a:r>
          </a:p>
        </p:txBody>
      </p:sp>
      <p:sp>
        <p:nvSpPr>
          <p:cNvPr id="30" name="TextBox 29">
            <a:extLst>
              <a:ext uri="{FF2B5EF4-FFF2-40B4-BE49-F238E27FC236}">
                <a16:creationId xmlns:a16="http://schemas.microsoft.com/office/drawing/2014/main" id="{DFAD4E1F-5F52-476A-A604-3950471478D1}"/>
              </a:ext>
            </a:extLst>
          </p:cNvPr>
          <p:cNvSpPr txBox="1"/>
          <p:nvPr/>
        </p:nvSpPr>
        <p:spPr>
          <a:xfrm>
            <a:off x="10972800" y="7283225"/>
            <a:ext cx="7162799" cy="1938992"/>
          </a:xfrm>
          <a:prstGeom prst="rect">
            <a:avLst/>
          </a:prstGeom>
          <a:noFill/>
        </p:spPr>
        <p:txBody>
          <a:bodyPr wrap="square" rtlCol="0">
            <a:spAutoFit/>
          </a:bodyPr>
          <a:lstStyle/>
          <a:p>
            <a:r>
              <a:rPr lang="en-US" sz="2400" b="1" dirty="0"/>
              <a:t>NEXT STEPS</a:t>
            </a:r>
            <a:endParaRPr lang="en-US" sz="2400" dirty="0"/>
          </a:p>
          <a:p>
            <a:r>
              <a:rPr lang="en-US" sz="2400" dirty="0"/>
              <a:t>This ad-hoc analysis is insightful, but it's time to take</a:t>
            </a:r>
          </a:p>
          <a:p>
            <a:r>
              <a:rPr lang="en-US" sz="2400" dirty="0"/>
              <a:t>this analysis into large scale production for real-time</a:t>
            </a:r>
          </a:p>
          <a:p>
            <a:r>
              <a:rPr lang="en-US" sz="2400" dirty="0"/>
              <a:t>understanding of your business. We can show you</a:t>
            </a:r>
          </a:p>
          <a:p>
            <a:r>
              <a:rPr lang="en-US" sz="2400" dirty="0"/>
              <a:t>how to do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Calibri" panose="020F050202020403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alibri" panose="020F050202020403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rPr>
                <a:t>Today's agenda</a:t>
              </a:r>
            </a:p>
          </p:txBody>
        </p:sp>
        <p:sp>
          <p:nvSpPr>
            <p:cNvPr id="4" name="TextBox 4"/>
            <p:cNvSpPr txBox="1"/>
            <p:nvPr/>
          </p:nvSpPr>
          <p:spPr>
            <a:xfrm>
              <a:off x="0" y="2298166"/>
              <a:ext cx="11564591" cy="2718952"/>
            </a:xfrm>
            <a:prstGeom prst="rect">
              <a:avLst/>
            </a:prstGeom>
          </p:spPr>
          <p:txBody>
            <a:bodyPr lIns="0" tIns="0" rIns="0" bIns="0" rtlCol="0" anchor="t">
              <a:spAutoFit/>
            </a:bodyPr>
            <a:lstStyle/>
            <a:p>
              <a:pPr>
                <a:lnSpc>
                  <a:spcPts val="2660"/>
                </a:lnSpc>
              </a:pPr>
              <a:r>
                <a:rPr lang="en-US" sz="1900" spc="-19" dirty="0">
                  <a:solidFill>
                    <a:srgbClr val="000000"/>
                  </a:solidFill>
                  <a:latin typeface="Calibri" panose="020F0502020204030204" pitchFamily="34" charset="0"/>
                </a:rPr>
                <a:t>Project recap</a:t>
              </a:r>
            </a:p>
            <a:p>
              <a:pPr>
                <a:lnSpc>
                  <a:spcPts val="2660"/>
                </a:lnSpc>
              </a:pPr>
              <a:r>
                <a:rPr lang="en-US" sz="1900" spc="-19" dirty="0">
                  <a:solidFill>
                    <a:srgbClr val="000000"/>
                  </a:solidFill>
                  <a:latin typeface="Calibri" panose="020F0502020204030204" pitchFamily="34" charset="0"/>
                </a:rPr>
                <a:t>Problem</a:t>
              </a:r>
            </a:p>
            <a:p>
              <a:pPr>
                <a:lnSpc>
                  <a:spcPts val="2660"/>
                </a:lnSpc>
              </a:pPr>
              <a:r>
                <a:rPr lang="en-US" sz="1900" spc="-19" dirty="0">
                  <a:solidFill>
                    <a:srgbClr val="000000"/>
                  </a:solidFill>
                  <a:latin typeface="Calibri" panose="020F0502020204030204" pitchFamily="34" charset="0"/>
                </a:rPr>
                <a:t>The Analytics team</a:t>
              </a:r>
            </a:p>
            <a:p>
              <a:pPr>
                <a:lnSpc>
                  <a:spcPts val="2660"/>
                </a:lnSpc>
              </a:pPr>
              <a:r>
                <a:rPr lang="en-US" sz="1900" spc="-19" dirty="0">
                  <a:solidFill>
                    <a:srgbClr val="000000"/>
                  </a:solidFill>
                  <a:latin typeface="Calibri" panose="020F0502020204030204" pitchFamily="34" charset="0"/>
                </a:rPr>
                <a:t>Process</a:t>
              </a:r>
            </a:p>
            <a:p>
              <a:pPr>
                <a:lnSpc>
                  <a:spcPts val="2660"/>
                </a:lnSpc>
              </a:pPr>
              <a:r>
                <a:rPr lang="en-US" sz="1900" spc="-19" dirty="0">
                  <a:solidFill>
                    <a:srgbClr val="000000"/>
                  </a:solidFill>
                  <a:latin typeface="Calibri" panose="020F0502020204030204" pitchFamily="34" charset="0"/>
                </a:rPr>
                <a:t>Insights</a:t>
              </a:r>
            </a:p>
            <a:p>
              <a:pPr>
                <a:lnSpc>
                  <a:spcPts val="2660"/>
                </a:lnSpc>
              </a:pPr>
              <a:r>
                <a:rPr lang="en-US" sz="1900" spc="-19" dirty="0">
                  <a:solidFill>
                    <a:srgbClr val="000000"/>
                  </a:solidFill>
                  <a:latin typeface="Calibri" panose="020F050202020403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Calibri" panose="020F0502020204030204" pitchFamily="34" charset="0"/>
              </a:rPr>
              <a:t>Project Recap</a:t>
            </a:r>
          </a:p>
        </p:txBody>
      </p:sp>
      <p:sp>
        <p:nvSpPr>
          <p:cNvPr id="34" name="TextBox 33">
            <a:extLst>
              <a:ext uri="{FF2B5EF4-FFF2-40B4-BE49-F238E27FC236}">
                <a16:creationId xmlns:a16="http://schemas.microsoft.com/office/drawing/2014/main" id="{18FED96F-23B7-40C1-B3F2-94D0E96F452B}"/>
              </a:ext>
            </a:extLst>
          </p:cNvPr>
          <p:cNvSpPr txBox="1"/>
          <p:nvPr/>
        </p:nvSpPr>
        <p:spPr>
          <a:xfrm>
            <a:off x="8782194" y="2951507"/>
            <a:ext cx="6536793" cy="1938992"/>
          </a:xfrm>
          <a:prstGeom prst="rect">
            <a:avLst/>
          </a:prstGeom>
          <a:noFill/>
        </p:spPr>
        <p:txBody>
          <a:bodyPr wrap="square" rtlCol="0">
            <a:spAutoFit/>
          </a:bodyPr>
          <a:lstStyle/>
          <a:p>
            <a:r>
              <a:rPr lang="en-US" sz="2400" dirty="0">
                <a:latin typeface="Calibri" panose="020F0502020204030204" pitchFamily="34" charset="0"/>
              </a:rPr>
              <a:t>Over the past 5 years, Social Buzz has reached over 500 million active users each month. They have scaled quicker than anticipated and need the help of an advisory firm to oversee their scaling process effectively. </a:t>
            </a:r>
            <a:endParaRPr lang="en-IN" sz="2400" dirty="0">
              <a:latin typeface="Calibri" panose="020F0502020204030204" pitchFamily="34" charset="0"/>
            </a:endParaRPr>
          </a:p>
        </p:txBody>
      </p:sp>
      <p:sp>
        <p:nvSpPr>
          <p:cNvPr id="35" name="TextBox 34">
            <a:extLst>
              <a:ext uri="{FF2B5EF4-FFF2-40B4-BE49-F238E27FC236}">
                <a16:creationId xmlns:a16="http://schemas.microsoft.com/office/drawing/2014/main" id="{6061BF6E-B7B5-4CBA-A2FF-9EB2C99BD22A}"/>
              </a:ext>
            </a:extLst>
          </p:cNvPr>
          <p:cNvSpPr txBox="1"/>
          <p:nvPr/>
        </p:nvSpPr>
        <p:spPr>
          <a:xfrm>
            <a:off x="9144000" y="5318414"/>
            <a:ext cx="57912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An audit of their big data practice </a:t>
            </a:r>
          </a:p>
          <a:p>
            <a:pPr marL="285750" indent="-285750">
              <a:buFont typeface="Arial" panose="020B0604020202020204" pitchFamily="34" charset="0"/>
              <a:buChar char="•"/>
            </a:pPr>
            <a:r>
              <a:rPr lang="en-US" sz="2000" dirty="0"/>
              <a:t>Recommendations for a successful IPO </a:t>
            </a:r>
          </a:p>
          <a:p>
            <a:pPr marL="285750" indent="-285750">
              <a:buFont typeface="Arial" panose="020B0604020202020204" pitchFamily="34" charset="0"/>
              <a:buChar char="•"/>
            </a:pPr>
            <a:r>
              <a:rPr lang="en-US" sz="2000" dirty="0"/>
              <a:t>An analysis of their content categories that highlights the top 5 categories with the largest aggregate popularity </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Calibri" panose="020F0502020204030204" pitchFamily="34" charset="0"/>
              </a:rPr>
              <a:t>Problem</a:t>
            </a:r>
          </a:p>
        </p:txBody>
      </p:sp>
      <p:sp>
        <p:nvSpPr>
          <p:cNvPr id="22" name="TextBox 21">
            <a:extLst>
              <a:ext uri="{FF2B5EF4-FFF2-40B4-BE49-F238E27FC236}">
                <a16:creationId xmlns:a16="http://schemas.microsoft.com/office/drawing/2014/main" id="{DD19E1EB-B1F5-4C11-8696-22E20E6E2D49}"/>
              </a:ext>
            </a:extLst>
          </p:cNvPr>
          <p:cNvSpPr txBox="1"/>
          <p:nvPr/>
        </p:nvSpPr>
        <p:spPr>
          <a:xfrm>
            <a:off x="3258548" y="5034448"/>
            <a:ext cx="619025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Calibri" panose="020F0502020204030204" pitchFamily="34" charset="0"/>
              </a:rPr>
              <a:t>Every day over 100,000 pieces of content</a:t>
            </a:r>
          </a:p>
          <a:p>
            <a:pPr marL="285750" indent="-285750">
              <a:buFont typeface="Arial" panose="020B0604020202020204" pitchFamily="34" charset="0"/>
              <a:buChar char="•"/>
            </a:pPr>
            <a:r>
              <a:rPr lang="en-US" sz="2800" dirty="0">
                <a:solidFill>
                  <a:schemeClr val="bg1"/>
                </a:solidFill>
                <a:latin typeface="Calibri" panose="020F0502020204030204" pitchFamily="34" charset="0"/>
              </a:rPr>
              <a:t>All of this data is highly unstructured and requires extremely sophisticated and expensive technology to manage and maintain</a:t>
            </a:r>
            <a:endParaRPr lang="en-IN" sz="2800" dirty="0">
              <a:solidFill>
                <a:schemeClr val="bg1"/>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Calibri" panose="020F0502020204030204" pitchFamily="34" charset="0"/>
              </a:rPr>
              <a:t>The Analytics team</a:t>
            </a:r>
          </a:p>
        </p:txBody>
      </p:sp>
      <p:sp>
        <p:nvSpPr>
          <p:cNvPr id="37" name="TextBox 36">
            <a:extLst>
              <a:ext uri="{FF2B5EF4-FFF2-40B4-BE49-F238E27FC236}">
                <a16:creationId xmlns:a16="http://schemas.microsoft.com/office/drawing/2014/main" id="{8608F16C-2071-44AF-A8BD-D053DECF96E7}"/>
              </a:ext>
            </a:extLst>
          </p:cNvPr>
          <p:cNvSpPr txBox="1"/>
          <p:nvPr/>
        </p:nvSpPr>
        <p:spPr>
          <a:xfrm>
            <a:off x="14249400" y="7892565"/>
            <a:ext cx="4038600" cy="646331"/>
          </a:xfrm>
          <a:prstGeom prst="rect">
            <a:avLst/>
          </a:prstGeom>
          <a:noFill/>
        </p:spPr>
        <p:txBody>
          <a:bodyPr wrap="square" rtlCol="0">
            <a:spAutoFit/>
          </a:bodyPr>
          <a:lstStyle/>
          <a:p>
            <a:r>
              <a:rPr lang="en-US" b="1" dirty="0">
                <a:latin typeface="Calibri" panose="020F0502020204030204" pitchFamily="34" charset="0"/>
              </a:rPr>
              <a:t>Myself</a:t>
            </a:r>
          </a:p>
          <a:p>
            <a:r>
              <a:rPr lang="en-US" dirty="0">
                <a:latin typeface="Calibri" panose="020F0502020204030204" pitchFamily="34" charset="0"/>
              </a:rPr>
              <a:t>Data Analyst</a:t>
            </a:r>
          </a:p>
        </p:txBody>
      </p:sp>
      <p:sp>
        <p:nvSpPr>
          <p:cNvPr id="39" name="TextBox 38">
            <a:extLst>
              <a:ext uri="{FF2B5EF4-FFF2-40B4-BE49-F238E27FC236}">
                <a16:creationId xmlns:a16="http://schemas.microsoft.com/office/drawing/2014/main" id="{E3DE837A-B594-4B71-88D3-9BDB90238165}"/>
              </a:ext>
            </a:extLst>
          </p:cNvPr>
          <p:cNvSpPr txBox="1"/>
          <p:nvPr/>
        </p:nvSpPr>
        <p:spPr>
          <a:xfrm>
            <a:off x="14249400" y="1990133"/>
            <a:ext cx="4038600" cy="646331"/>
          </a:xfrm>
          <a:prstGeom prst="rect">
            <a:avLst/>
          </a:prstGeom>
          <a:noFill/>
        </p:spPr>
        <p:txBody>
          <a:bodyPr wrap="square" rtlCol="0">
            <a:spAutoFit/>
          </a:bodyPr>
          <a:lstStyle/>
          <a:p>
            <a:r>
              <a:rPr lang="en-US" b="1" dirty="0">
                <a:latin typeface="Calibri" panose="020F0502020204030204" pitchFamily="34" charset="0"/>
              </a:rPr>
              <a:t>Andrew Fleming </a:t>
            </a:r>
          </a:p>
          <a:p>
            <a:r>
              <a:rPr lang="en-US" dirty="0"/>
              <a:t>Chief Technical Architect</a:t>
            </a:r>
          </a:p>
        </p:txBody>
      </p:sp>
      <p:sp>
        <p:nvSpPr>
          <p:cNvPr id="40" name="TextBox 39">
            <a:extLst>
              <a:ext uri="{FF2B5EF4-FFF2-40B4-BE49-F238E27FC236}">
                <a16:creationId xmlns:a16="http://schemas.microsoft.com/office/drawing/2014/main" id="{662348AE-AC6F-42E3-9A21-CF39A0EBC0A9}"/>
              </a:ext>
            </a:extLst>
          </p:cNvPr>
          <p:cNvSpPr txBox="1"/>
          <p:nvPr/>
        </p:nvSpPr>
        <p:spPr>
          <a:xfrm>
            <a:off x="14157955" y="4820333"/>
            <a:ext cx="4038600" cy="646331"/>
          </a:xfrm>
          <a:prstGeom prst="rect">
            <a:avLst/>
          </a:prstGeom>
          <a:noFill/>
        </p:spPr>
        <p:txBody>
          <a:bodyPr wrap="square" rtlCol="0">
            <a:spAutoFit/>
          </a:bodyPr>
          <a:lstStyle/>
          <a:p>
            <a:pPr lvl="0"/>
            <a:r>
              <a:rPr lang="en-IN" b="1" dirty="0">
                <a:latin typeface="Calibri" panose="020F0502020204030204" pitchFamily="34" charset="0"/>
              </a:rPr>
              <a:t>Marcus </a:t>
            </a:r>
            <a:r>
              <a:rPr lang="en-IN" b="1" dirty="0" err="1">
                <a:latin typeface="Calibri" panose="020F0502020204030204" pitchFamily="34" charset="0"/>
              </a:rPr>
              <a:t>Rompton</a:t>
            </a:r>
            <a:r>
              <a:rPr lang="en-IN" b="1" dirty="0">
                <a:latin typeface="Calibri" panose="020F0502020204030204" pitchFamily="34" charset="0"/>
              </a:rPr>
              <a:t> </a:t>
            </a:r>
          </a:p>
          <a:p>
            <a:pPr lvl="0"/>
            <a:r>
              <a:rPr lang="en-IN" dirty="0">
                <a:latin typeface="Calibri" panose="020F0502020204030204" pitchFamily="34" charset="0"/>
              </a:rPr>
              <a:t>Senior Principle</a:t>
            </a:r>
            <a:endParaRPr lang="en-US" dirty="0">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alibri" panose="020F050202020403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4215A6C-7777-4487-8980-13488461A0C1}"/>
              </a:ext>
            </a:extLst>
          </p:cNvPr>
          <p:cNvSpPr txBox="1"/>
          <p:nvPr/>
        </p:nvSpPr>
        <p:spPr>
          <a:xfrm>
            <a:off x="4168440" y="1331595"/>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Understanding</a:t>
            </a:r>
          </a:p>
        </p:txBody>
      </p:sp>
      <p:sp>
        <p:nvSpPr>
          <p:cNvPr id="40" name="TextBox 39">
            <a:extLst>
              <a:ext uri="{FF2B5EF4-FFF2-40B4-BE49-F238E27FC236}">
                <a16:creationId xmlns:a16="http://schemas.microsoft.com/office/drawing/2014/main" id="{9A11BB8F-0007-422B-BA6B-8C39BC678079}"/>
              </a:ext>
            </a:extLst>
          </p:cNvPr>
          <p:cNvSpPr txBox="1"/>
          <p:nvPr/>
        </p:nvSpPr>
        <p:spPr>
          <a:xfrm>
            <a:off x="6012553" y="2947976"/>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Cleaning</a:t>
            </a:r>
          </a:p>
        </p:txBody>
      </p:sp>
      <p:sp>
        <p:nvSpPr>
          <p:cNvPr id="41" name="TextBox 40">
            <a:extLst>
              <a:ext uri="{FF2B5EF4-FFF2-40B4-BE49-F238E27FC236}">
                <a16:creationId xmlns:a16="http://schemas.microsoft.com/office/drawing/2014/main" id="{D5A8842C-9E59-4134-B5E7-A0D750B07ACB}"/>
              </a:ext>
            </a:extLst>
          </p:cNvPr>
          <p:cNvSpPr txBox="1"/>
          <p:nvPr/>
        </p:nvSpPr>
        <p:spPr>
          <a:xfrm>
            <a:off x="7891585" y="4548120"/>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Modelling</a:t>
            </a:r>
          </a:p>
        </p:txBody>
      </p:sp>
      <p:sp>
        <p:nvSpPr>
          <p:cNvPr id="42" name="TextBox 41">
            <a:extLst>
              <a:ext uri="{FF2B5EF4-FFF2-40B4-BE49-F238E27FC236}">
                <a16:creationId xmlns:a16="http://schemas.microsoft.com/office/drawing/2014/main" id="{759E3897-889E-425E-A4B0-4C6FA26D9E28}"/>
              </a:ext>
            </a:extLst>
          </p:cNvPr>
          <p:cNvSpPr txBox="1"/>
          <p:nvPr/>
        </p:nvSpPr>
        <p:spPr>
          <a:xfrm>
            <a:off x="9835116" y="6084580"/>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Data Analysis</a:t>
            </a:r>
          </a:p>
        </p:txBody>
      </p:sp>
      <p:sp>
        <p:nvSpPr>
          <p:cNvPr id="43" name="TextBox 42">
            <a:extLst>
              <a:ext uri="{FF2B5EF4-FFF2-40B4-BE49-F238E27FC236}">
                <a16:creationId xmlns:a16="http://schemas.microsoft.com/office/drawing/2014/main" id="{0400CA09-0C3D-425B-BA84-A9BD4F954B1E}"/>
              </a:ext>
            </a:extLst>
          </p:cNvPr>
          <p:cNvSpPr txBox="1"/>
          <p:nvPr/>
        </p:nvSpPr>
        <p:spPr>
          <a:xfrm>
            <a:off x="11778647" y="7621040"/>
            <a:ext cx="6760206" cy="707886"/>
          </a:xfrm>
          <a:prstGeom prst="rect">
            <a:avLst/>
          </a:prstGeom>
          <a:noFill/>
        </p:spPr>
        <p:txBody>
          <a:bodyPr wrap="square" rtlCol="0">
            <a:spAutoFit/>
          </a:bodyPr>
          <a:lstStyle/>
          <a:p>
            <a:r>
              <a:rPr lang="en-IN" sz="4000" dirty="0">
                <a:solidFill>
                  <a:schemeClr val="bg1"/>
                </a:solidFill>
                <a:latin typeface="Calibri" panose="020F0502020204030204"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4689881F-A1E8-44F8-9668-A9F59E24407C}"/>
              </a:ext>
            </a:extLst>
          </p:cNvPr>
          <p:cNvSpPr txBox="1"/>
          <p:nvPr/>
        </p:nvSpPr>
        <p:spPr>
          <a:xfrm>
            <a:off x="2921579" y="3695700"/>
            <a:ext cx="1383376" cy="923330"/>
          </a:xfrm>
          <a:prstGeom prst="rect">
            <a:avLst/>
          </a:prstGeom>
          <a:noFill/>
        </p:spPr>
        <p:txBody>
          <a:bodyPr wrap="square" rtlCol="0">
            <a:spAutoFit/>
          </a:bodyPr>
          <a:lstStyle/>
          <a:p>
            <a:pPr algn="ctr"/>
            <a:r>
              <a:rPr lang="en-US" sz="5400" dirty="0">
                <a:solidFill>
                  <a:srgbClr val="A100FF"/>
                </a:solidFill>
              </a:rPr>
              <a:t>16</a:t>
            </a:r>
            <a:endParaRPr lang="en-IN" sz="5400" dirty="0">
              <a:solidFill>
                <a:srgbClr val="A100FF"/>
              </a:solidFill>
            </a:endParaRPr>
          </a:p>
        </p:txBody>
      </p:sp>
      <p:sp>
        <p:nvSpPr>
          <p:cNvPr id="14" name="TextBox 13">
            <a:extLst>
              <a:ext uri="{FF2B5EF4-FFF2-40B4-BE49-F238E27FC236}">
                <a16:creationId xmlns:a16="http://schemas.microsoft.com/office/drawing/2014/main" id="{F74EDD02-E7FF-4B23-9300-32B51DEE1B31}"/>
              </a:ext>
            </a:extLst>
          </p:cNvPr>
          <p:cNvSpPr txBox="1"/>
          <p:nvPr/>
        </p:nvSpPr>
        <p:spPr>
          <a:xfrm>
            <a:off x="1571801" y="4546510"/>
            <a:ext cx="4082934" cy="1754326"/>
          </a:xfrm>
          <a:prstGeom prst="rect">
            <a:avLst/>
          </a:prstGeom>
          <a:noFill/>
        </p:spPr>
        <p:txBody>
          <a:bodyPr wrap="square" rtlCol="0">
            <a:spAutoFit/>
          </a:bodyPr>
          <a:lstStyle/>
          <a:p>
            <a:pPr algn="ctr"/>
            <a:r>
              <a:rPr lang="en-US" sz="5400" dirty="0"/>
              <a:t>Unique Categories</a:t>
            </a:r>
            <a:endParaRPr lang="en-IN" sz="5400" dirty="0"/>
          </a:p>
        </p:txBody>
      </p:sp>
      <p:sp>
        <p:nvSpPr>
          <p:cNvPr id="21" name="TextBox 20">
            <a:extLst>
              <a:ext uri="{FF2B5EF4-FFF2-40B4-BE49-F238E27FC236}">
                <a16:creationId xmlns:a16="http://schemas.microsoft.com/office/drawing/2014/main" id="{CDBACB97-2B62-4FB7-9D6D-DA260C5046C8}"/>
              </a:ext>
            </a:extLst>
          </p:cNvPr>
          <p:cNvSpPr txBox="1"/>
          <p:nvPr/>
        </p:nvSpPr>
        <p:spPr>
          <a:xfrm>
            <a:off x="7666785" y="3695700"/>
            <a:ext cx="2168903" cy="923330"/>
          </a:xfrm>
          <a:prstGeom prst="rect">
            <a:avLst/>
          </a:prstGeom>
          <a:noFill/>
        </p:spPr>
        <p:txBody>
          <a:bodyPr wrap="square" rtlCol="0">
            <a:spAutoFit/>
          </a:bodyPr>
          <a:lstStyle/>
          <a:p>
            <a:pPr algn="ctr"/>
            <a:r>
              <a:rPr lang="en-US" sz="5400" dirty="0">
                <a:solidFill>
                  <a:srgbClr val="A100FF"/>
                </a:solidFill>
              </a:rPr>
              <a:t>1867</a:t>
            </a:r>
            <a:endParaRPr lang="en-IN" sz="5400" dirty="0">
              <a:solidFill>
                <a:srgbClr val="A100FF"/>
              </a:solidFill>
            </a:endParaRPr>
          </a:p>
        </p:txBody>
      </p:sp>
      <p:sp>
        <p:nvSpPr>
          <p:cNvPr id="22" name="TextBox 21">
            <a:extLst>
              <a:ext uri="{FF2B5EF4-FFF2-40B4-BE49-F238E27FC236}">
                <a16:creationId xmlns:a16="http://schemas.microsoft.com/office/drawing/2014/main" id="{344FAF8A-45CF-4DF1-A060-32254C78D841}"/>
              </a:ext>
            </a:extLst>
          </p:cNvPr>
          <p:cNvSpPr txBox="1"/>
          <p:nvPr/>
        </p:nvSpPr>
        <p:spPr>
          <a:xfrm>
            <a:off x="6080199" y="4501767"/>
            <a:ext cx="5406029" cy="1754326"/>
          </a:xfrm>
          <a:prstGeom prst="rect">
            <a:avLst/>
          </a:prstGeom>
          <a:noFill/>
        </p:spPr>
        <p:txBody>
          <a:bodyPr wrap="square" rtlCol="0">
            <a:spAutoFit/>
          </a:bodyPr>
          <a:lstStyle/>
          <a:p>
            <a:pPr algn="ctr"/>
            <a:r>
              <a:rPr lang="en-US" sz="5400" dirty="0"/>
              <a:t>Reactions</a:t>
            </a:r>
            <a:r>
              <a:rPr lang="en-IN" sz="5400" dirty="0"/>
              <a:t> on</a:t>
            </a:r>
          </a:p>
          <a:p>
            <a:pPr algn="ctr"/>
            <a:r>
              <a:rPr lang="en-US" sz="5400" dirty="0"/>
              <a:t>popular</a:t>
            </a:r>
            <a:r>
              <a:rPr lang="en-IN" sz="5400" dirty="0"/>
              <a:t> Category</a:t>
            </a:r>
            <a:endParaRPr lang="en-US" sz="5400" dirty="0"/>
          </a:p>
        </p:txBody>
      </p:sp>
      <p:sp>
        <p:nvSpPr>
          <p:cNvPr id="23" name="TextBox 22">
            <a:extLst>
              <a:ext uri="{FF2B5EF4-FFF2-40B4-BE49-F238E27FC236}">
                <a16:creationId xmlns:a16="http://schemas.microsoft.com/office/drawing/2014/main" id="{566451CF-BEE0-4D1D-BFC6-DE712678C6AA}"/>
              </a:ext>
            </a:extLst>
          </p:cNvPr>
          <p:cNvSpPr txBox="1"/>
          <p:nvPr/>
        </p:nvSpPr>
        <p:spPr>
          <a:xfrm>
            <a:off x="12954000" y="3695700"/>
            <a:ext cx="2404465" cy="923330"/>
          </a:xfrm>
          <a:prstGeom prst="rect">
            <a:avLst/>
          </a:prstGeom>
          <a:noFill/>
        </p:spPr>
        <p:txBody>
          <a:bodyPr wrap="square" rtlCol="0">
            <a:spAutoFit/>
          </a:bodyPr>
          <a:lstStyle/>
          <a:p>
            <a:pPr algn="ctr"/>
            <a:r>
              <a:rPr lang="en-US" sz="5400" dirty="0">
                <a:solidFill>
                  <a:srgbClr val="A100FF"/>
                </a:solidFill>
              </a:rPr>
              <a:t>May</a:t>
            </a:r>
            <a:endParaRPr lang="en-IN" sz="5400" dirty="0">
              <a:solidFill>
                <a:srgbClr val="A100FF"/>
              </a:solidFill>
            </a:endParaRPr>
          </a:p>
        </p:txBody>
      </p:sp>
      <p:sp>
        <p:nvSpPr>
          <p:cNvPr id="24" name="TextBox 23">
            <a:extLst>
              <a:ext uri="{FF2B5EF4-FFF2-40B4-BE49-F238E27FC236}">
                <a16:creationId xmlns:a16="http://schemas.microsoft.com/office/drawing/2014/main" id="{9DD4040C-AE9C-41CF-B8A0-12BDFC72186B}"/>
              </a:ext>
            </a:extLst>
          </p:cNvPr>
          <p:cNvSpPr txBox="1"/>
          <p:nvPr/>
        </p:nvSpPr>
        <p:spPr>
          <a:xfrm>
            <a:off x="12114765" y="4501767"/>
            <a:ext cx="4082934" cy="1754326"/>
          </a:xfrm>
          <a:prstGeom prst="rect">
            <a:avLst/>
          </a:prstGeom>
          <a:noFill/>
        </p:spPr>
        <p:txBody>
          <a:bodyPr wrap="square" rtlCol="0">
            <a:spAutoFit/>
          </a:bodyPr>
          <a:lstStyle/>
          <a:p>
            <a:pPr algn="ctr"/>
            <a:r>
              <a:rPr lang="en-US" sz="5400" dirty="0"/>
              <a:t>Month with</a:t>
            </a:r>
          </a:p>
          <a:p>
            <a:pPr algn="ctr"/>
            <a:r>
              <a:rPr lang="en-US" sz="5400" dirty="0"/>
              <a:t>Most Posts</a:t>
            </a:r>
            <a:endParaRPr lang="en-IN" sz="5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B1AF2A83-CC95-444D-B2EF-29BB700A588E}"/>
              </a:ext>
            </a:extLst>
          </p:cNvPr>
          <p:cNvGraphicFramePr>
            <a:graphicFrameLocks/>
          </p:cNvGraphicFramePr>
          <p:nvPr>
            <p:extLst>
              <p:ext uri="{D42A27DB-BD31-4B8C-83A1-F6EECF244321}">
                <p14:modId xmlns:p14="http://schemas.microsoft.com/office/powerpoint/2010/main" val="300778"/>
              </p:ext>
            </p:extLst>
          </p:nvPr>
        </p:nvGraphicFramePr>
        <p:xfrm>
          <a:off x="3962400" y="2023500"/>
          <a:ext cx="13182600" cy="65490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AAF1D27E-A202-47A3-9C75-039EE9DF0587}"/>
              </a:ext>
            </a:extLst>
          </p:cNvPr>
          <p:cNvGraphicFramePr>
            <a:graphicFrameLocks/>
          </p:cNvGraphicFramePr>
          <p:nvPr>
            <p:extLst>
              <p:ext uri="{D42A27DB-BD31-4B8C-83A1-F6EECF244321}">
                <p14:modId xmlns:p14="http://schemas.microsoft.com/office/powerpoint/2010/main" val="272299521"/>
              </p:ext>
            </p:extLst>
          </p:nvPr>
        </p:nvGraphicFramePr>
        <p:xfrm>
          <a:off x="4018405" y="1742242"/>
          <a:ext cx="12364595" cy="6845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a:extLst>
              <a:ext uri="{FF2B5EF4-FFF2-40B4-BE49-F238E27FC236}">
                <a16:creationId xmlns:a16="http://schemas.microsoft.com/office/drawing/2014/main" id="{0C8AD2C0-AB75-4586-A147-D2767CDFD658}"/>
              </a:ext>
            </a:extLst>
          </p:cNvPr>
          <p:cNvGraphicFramePr>
            <a:graphicFrameLocks/>
          </p:cNvGraphicFramePr>
          <p:nvPr>
            <p:extLst>
              <p:ext uri="{D42A27DB-BD31-4B8C-83A1-F6EECF244321}">
                <p14:modId xmlns:p14="http://schemas.microsoft.com/office/powerpoint/2010/main" val="1029608209"/>
              </p:ext>
            </p:extLst>
          </p:nvPr>
        </p:nvGraphicFramePr>
        <p:xfrm>
          <a:off x="4343400" y="1292489"/>
          <a:ext cx="12171845" cy="747567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317</Words>
  <Application>Microsoft Office PowerPoint</Application>
  <PresentationFormat>Custom</PresentationFormat>
  <Paragraphs>92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Arial</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shubham</cp:lastModifiedBy>
  <cp:revision>24</cp:revision>
  <dcterms:created xsi:type="dcterms:W3CDTF">2006-08-16T00:00:00Z</dcterms:created>
  <dcterms:modified xsi:type="dcterms:W3CDTF">2024-06-24T15:21:40Z</dcterms:modified>
  <dc:identifier>DAEhDyfaYKE</dc:identifier>
</cp:coreProperties>
</file>